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4" r:id="rId13"/>
    <p:sldId id="270" r:id="rId14"/>
    <p:sldId id="271" r:id="rId15"/>
    <p:sldId id="272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800080"/>
    <a:srgbClr val="990099"/>
    <a:srgbClr val="000099"/>
    <a:srgbClr val="0000CC"/>
    <a:srgbClr val="008000"/>
    <a:srgbClr val="CC0066"/>
    <a:srgbClr val="FF9900"/>
    <a:srgbClr val="66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4720" y="1066800"/>
            <a:ext cx="90192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Domeniul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pregătire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profesională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Mecanică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Calificarea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profesională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Mecanic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auto/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Tinichigiu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vopsitor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auto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Modulul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 III – Organe de mașini	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Titlul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lecției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Lagăre cu rostogolire</a:t>
            </a:r>
            <a:r>
              <a:rPr kumimoji="0" lang="ro-RO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Rulmenții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Clasa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IX-a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Daniela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Borș</a:t>
            </a:r>
            <a:endParaRPr kumimoji="0" lang="ro-R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Unitatea de învățământ:  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Liceul Tehnologic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                        ,,Alexandru  Ioan Cuza” Bârlad, Vaslui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         PĂRȚILE COMPONENTE ALE        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                      RULMENȚILOR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rulmenții radiali și radiali-axiali se compun din: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    - inel interior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    - inel exterior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    - colivia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    - corpuri de rulare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o-RO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C:\Users\Samsung\Desktop\FIG.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133601"/>
            <a:ext cx="5105401" cy="4724400"/>
          </a:xfrm>
          <a:prstGeom prst="rect">
            <a:avLst/>
          </a:prstGeom>
          <a:noFill/>
        </p:spPr>
      </p:pic>
      <p:pic>
        <p:nvPicPr>
          <p:cNvPr id="6" name="Picture 2" descr="Imagine similar&amp;abreve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3980532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rulmenții axiali se compun din:</a:t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	- inel inferior</a:t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	- inel superior</a:t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	- colivia</a:t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	- corpuri de rulare</a:t>
            </a:r>
            <a:endParaRPr lang="ro-RO" sz="3200" dirty="0"/>
          </a:p>
        </p:txBody>
      </p:sp>
      <p:sp>
        <p:nvSpPr>
          <p:cNvPr id="26626" name="AutoShape 2" descr="Imagine similar&amp;abreve;"/>
          <p:cNvSpPr>
            <a:spLocks noChangeAspect="1" noChangeArrowheads="1"/>
          </p:cNvSpPr>
          <p:nvPr/>
        </p:nvSpPr>
        <p:spPr bwMode="auto">
          <a:xfrm>
            <a:off x="63500" y="-136525"/>
            <a:ext cx="455295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6628" name="Picture 4" descr="C:\Users\Samsung\Desktop\FIG.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7315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amsung\Desktop\image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1133" y="-2"/>
            <a:ext cx="5152868" cy="3429001"/>
          </a:xfrm>
          <a:prstGeom prst="rect">
            <a:avLst/>
          </a:prstGeom>
          <a:noFill/>
        </p:spPr>
      </p:pic>
      <p:pic>
        <p:nvPicPr>
          <p:cNvPr id="4" name="Picture 3" descr="Imagine similar&amp;abreve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6390103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           MATERIALE FOLOSITE LA    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         FABRICAREA RULMENȚILOR</a:t>
            </a: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inelele rulmenților se execută din oțel aliat special pentru rulmenți – RUL 1, RUL 2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 corpurile de rulare se execută din oțel aliat de calitate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colivia se execută din tablă de oțel presată, materiale neferoase (bronzuri, duraluminiu), materiale nemetalice (materiale plastice)</a:t>
            </a: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o-RO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DOMENII  DE  UTILIZARE  PENTRU             RULMENȚI</a:t>
            </a:r>
            <a:endParaRPr lang="ro-RO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Imagine similar&amp;abreve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3213622" cy="3133726"/>
          </a:xfrm>
          <a:prstGeom prst="rect">
            <a:avLst/>
          </a:prstGeom>
          <a:noFill/>
        </p:spPr>
      </p:pic>
      <p:pic>
        <p:nvPicPr>
          <p:cNvPr id="4" name="Picture 12" descr="Imagini pentru spi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51869"/>
            <a:ext cx="3276600" cy="2906132"/>
          </a:xfrm>
          <a:prstGeom prst="rect">
            <a:avLst/>
          </a:prstGeom>
          <a:noFill/>
        </p:spPr>
      </p:pic>
      <p:pic>
        <p:nvPicPr>
          <p:cNvPr id="5" name="Picture 6" descr="Imagine similar&amp;abreve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6974"/>
            <a:ext cx="4190999" cy="3141026"/>
          </a:xfrm>
          <a:prstGeom prst="rect">
            <a:avLst/>
          </a:prstGeom>
          <a:noFill/>
        </p:spPr>
      </p:pic>
      <p:pic>
        <p:nvPicPr>
          <p:cNvPr id="6" name="Picture 10" descr="Imagini pentru TROTINE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1675" y="609600"/>
            <a:ext cx="3362325" cy="33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ine similar&amp;abreve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067093" cy="3276600"/>
          </a:xfrm>
          <a:prstGeom prst="rect">
            <a:avLst/>
          </a:prstGeom>
          <a:noFill/>
        </p:spPr>
      </p:pic>
      <p:pic>
        <p:nvPicPr>
          <p:cNvPr id="3" name="Picture 2" descr="Imagine similar&amp;abreve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3733801"/>
          </a:xfrm>
          <a:prstGeom prst="rect">
            <a:avLst/>
          </a:prstGeom>
          <a:noFill/>
        </p:spPr>
      </p:pic>
      <p:pic>
        <p:nvPicPr>
          <p:cNvPr id="4" name="Picture 2" descr="Imagine similar&amp;abreve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3276599" cy="3276600"/>
          </a:xfrm>
          <a:prstGeom prst="rect">
            <a:avLst/>
          </a:prstGeom>
          <a:noFill/>
        </p:spPr>
      </p:pic>
      <p:pic>
        <p:nvPicPr>
          <p:cNvPr id="5" name="Picture 2" descr="Imagine similar&amp;abreve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3872" y="3657600"/>
            <a:ext cx="3300128" cy="3200400"/>
          </a:xfrm>
          <a:prstGeom prst="rect">
            <a:avLst/>
          </a:prstGeom>
          <a:noFill/>
        </p:spPr>
      </p:pic>
      <p:pic>
        <p:nvPicPr>
          <p:cNvPr id="6" name="Picture 4" descr="Imagine similar&amp;abreve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733800"/>
            <a:ext cx="3124199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0026"/>
            <a:ext cx="9144000" cy="698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endParaRPr lang="ro-RO" sz="2000" b="1" dirty="0" smtClean="0">
              <a:solidFill>
                <a:srgbClr val="FF0000"/>
              </a:solidFill>
              <a:latin typeface="Lucida Handwriting" pitchFamily="66" charset="0"/>
            </a:endParaRPr>
          </a:p>
          <a:p>
            <a:r>
              <a:rPr lang="ro-RO" sz="8000" b="1" dirty="0" smtClean="0">
                <a:solidFill>
                  <a:srgbClr val="FF0000"/>
                </a:solidFill>
                <a:latin typeface="Lucida Handwriting" pitchFamily="66" charset="0"/>
              </a:rPr>
              <a:t>	   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>GATA</a:t>
            </a:r>
            <a:r>
              <a:rPr lang="en-US" sz="6600" b="1" i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> </a:t>
            </a:r>
            <a:r>
              <a:rPr lang="en-US" sz="6600" b="1" i="1" dirty="0" smtClean="0"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>!</a:t>
            </a:r>
            <a:r>
              <a:rPr lang="en-US" sz="7200" b="1" i="1" dirty="0" smtClean="0"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> </a:t>
            </a:r>
            <a:r>
              <a:rPr lang="en-US" sz="4400" b="1" i="1" dirty="0" smtClean="0"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/>
            </a:r>
            <a:br>
              <a:rPr lang="en-US" sz="4400" b="1" i="1" dirty="0" smtClean="0"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</a:br>
            <a:r>
              <a:rPr lang="en-US" sz="4000" b="1" i="1" dirty="0" smtClean="0"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/>
            </a:r>
            <a:br>
              <a:rPr lang="en-US" sz="4000" b="1" i="1" dirty="0" smtClean="0"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</a:br>
            <a:r>
              <a:rPr lang="ro-RO" sz="4000" b="1" i="1" dirty="0" smtClean="0"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>    </a:t>
            </a:r>
            <a:r>
              <a:rPr lang="en-US" sz="4800" b="1" i="1" dirty="0" smtClean="0">
                <a:solidFill>
                  <a:srgbClr val="0000CC"/>
                </a:solidFill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>S-A  TERMINAT </a:t>
            </a:r>
            <a:r>
              <a:rPr lang="en-US" sz="6600" b="1" i="1" dirty="0" smtClean="0">
                <a:solidFill>
                  <a:srgbClr val="990099"/>
                </a:solidFill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>!</a:t>
            </a:r>
            <a:r>
              <a:rPr lang="ro-RO" sz="6600" b="1" i="1" dirty="0" smtClean="0">
                <a:solidFill>
                  <a:srgbClr val="990099"/>
                </a:solidFill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> </a:t>
            </a:r>
            <a:r>
              <a:rPr lang="ro-RO" sz="8000" b="1" i="1" dirty="0" smtClean="0">
                <a:solidFill>
                  <a:srgbClr val="CC0099"/>
                </a:solidFill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> </a:t>
            </a:r>
            <a:r>
              <a:rPr lang="en-US" sz="13800" b="1" i="1" dirty="0" smtClean="0"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/>
            </a:r>
            <a:br>
              <a:rPr lang="en-US" sz="13800" b="1" i="1" dirty="0" smtClean="0"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</a:br>
            <a:endParaRPr lang="ro-RO" sz="3200" b="1" i="1" dirty="0" smtClean="0">
              <a:solidFill>
                <a:srgbClr val="0000CC"/>
              </a:solidFill>
              <a:effectLst>
                <a:reflection blurRad="6350" stA="60000" endA="900" endPos="58000" dir="5400000" sy="-100000" algn="bl" rotWithShape="0"/>
              </a:effectLst>
              <a:latin typeface="Lucida Calligraphy" pitchFamily="66" charset="0"/>
            </a:endParaRPr>
          </a:p>
          <a:p>
            <a:r>
              <a:rPr lang="ro-RO" sz="4400" b="1" i="1" dirty="0" smtClean="0">
                <a:solidFill>
                  <a:srgbClr val="0000CC"/>
                </a:solidFill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>          </a:t>
            </a:r>
            <a:r>
              <a:rPr lang="ro-RO" sz="4800" b="1" i="1" dirty="0" smtClean="0"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>CUM COMENTATI</a:t>
            </a:r>
            <a:r>
              <a:rPr lang="en-US" sz="6600" b="1" i="1" dirty="0" smtClean="0"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> </a:t>
            </a:r>
            <a:r>
              <a:rPr lang="en-US" sz="8800" b="1" i="1" dirty="0" smtClean="0">
                <a:solidFill>
                  <a:srgbClr val="000099"/>
                </a:solidFill>
                <a:effectLst>
                  <a:reflection blurRad="6350" stA="60000" endA="900" endPos="58000" dir="5400000" sy="-100000" algn="bl" rotWithShape="0"/>
                </a:effectLst>
                <a:latin typeface="Bradley Hand ITC" pitchFamily="66" charset="0"/>
              </a:rPr>
              <a:t>?</a:t>
            </a:r>
            <a:endParaRPr lang="ro-RO" sz="3200" b="1" i="1" dirty="0" smtClean="0">
              <a:solidFill>
                <a:srgbClr val="000099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  <a:p>
            <a:endParaRPr lang="ro-RO" sz="5400" b="1" i="1" dirty="0" smtClean="0">
              <a:solidFill>
                <a:srgbClr val="0000CC"/>
              </a:solidFill>
              <a:effectLst>
                <a:reflection blurRad="6350" stA="60000" endA="900" endPos="58000" dir="5400000" sy="-100000" algn="bl" rotWithShape="0"/>
              </a:effectLst>
              <a:latin typeface="Lucida Calligraphy" pitchFamily="66" charset="0"/>
            </a:endParaRPr>
          </a:p>
          <a:p>
            <a:r>
              <a:rPr lang="ro-RO" sz="5400" b="1" i="1" dirty="0" smtClean="0">
                <a:solidFill>
                  <a:srgbClr val="0000CC"/>
                </a:solidFill>
                <a:effectLst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>           </a:t>
            </a:r>
            <a:endParaRPr lang="ro-RO" sz="6000" b="1" i="1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6" name="Picture 8" descr="Imagine similar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2000251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amsung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0921" y="228600"/>
            <a:ext cx="2215816" cy="228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LAGĂRE CU ROSTOGOLIRE – RULMENȚII</a:t>
            </a:r>
            <a:endParaRPr lang="ro-RO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magine similar&amp;abreve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5734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52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         OBIECTIVE URMĂRITE</a:t>
            </a:r>
            <a:br>
              <a:rPr lang="ro-RO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5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Definirea rulmenților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- Rolul funcțional al rulmenților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- Avantajele utilizării rulmenților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- Dezavantajele utilizării rulmenților 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- Clasificarea rulmenților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- Părțile componente ale rulmenților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- Materiale folosite la fabricarea rulmenților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- Domenii de utilizare pentru rulmenți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dirty="0" smtClean="0">
                <a:latin typeface="Times New Roman" pitchFamily="18" charset="0"/>
                <a:cs typeface="Times New Roman" pitchFamily="18" charset="0"/>
              </a:rPr>
            </a:b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DEFINIȚIE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Rulmenții sunt lagăre care au în construcție un cuzinet de formă specială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ROLUL FUNCȚIONAL  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Mișcarea relativă dintre fus și 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lagăr se realizează prin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rostogolirea unor 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corpuri interpuse între 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aceste suprafețe, care 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intra în componența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rulmentului</a:t>
            </a:r>
            <a:endParaRPr lang="ro-RO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C:\Users\Samsung\Desktop\rulmenti-bil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200" y="2971800"/>
            <a:ext cx="4368800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AVANTAJELE  UTILIZĂRII        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                   RULMENȚILOR</a:t>
            </a: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- frecare mică</a:t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- uzare și încălzire reduse</a:t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- consum mic de lubrifiant</a:t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- jocuri radiale reduse</a:t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- rigiditate mare</a:t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- înlocuire ușoară</a:t>
            </a:r>
            <a:endParaRPr lang="ro-RO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Rulmenti PFI Slavia Euroll CX SKF"/>
          <p:cNvSpPr>
            <a:spLocks noChangeAspect="1" noChangeArrowheads="1"/>
          </p:cNvSpPr>
          <p:nvPr/>
        </p:nvSpPr>
        <p:spPr bwMode="auto">
          <a:xfrm>
            <a:off x="155575" y="-868363"/>
            <a:ext cx="23717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3316" name="AutoShape 4" descr="Rulmenti PFI Slavia Euroll CX SKF"/>
          <p:cNvSpPr>
            <a:spLocks noChangeAspect="1" noChangeArrowheads="1"/>
          </p:cNvSpPr>
          <p:nvPr/>
        </p:nvSpPr>
        <p:spPr bwMode="auto">
          <a:xfrm>
            <a:off x="155575" y="-868363"/>
            <a:ext cx="23717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3318" name="Picture 6" descr="Rulmenti PFI Slavia Euroll CX SK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1" y="3276600"/>
            <a:ext cx="48006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DEZAVANTAJELE  UTILIZĂRII                </a:t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                      RULMENȚILOR</a:t>
            </a: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greutate mai mare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- durabilitate redusă la turații mari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- în cazul frecării uscate apare un moment de  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   frecare intensă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- funcționare mai putin silențioasă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- tehnologie de lucru mai pretențioasă și cost mai 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   ridicat </a:t>
            </a:r>
            <a:endParaRPr lang="ro-RO" sz="3600" b="1" dirty="0"/>
          </a:p>
        </p:txBody>
      </p:sp>
      <p:pic>
        <p:nvPicPr>
          <p:cNvPr id="12289" name="Picture 1" descr="C:\Users\Samsung\Desktop\rulmenti-grupati-300x1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854195"/>
            <a:ext cx="3733800" cy="2003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146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CLASIFICAREA RULMENȚILOR </a:t>
            </a: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1. în funcție de forțele principale pe care le preiau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	- rulmenți radiali - a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	- rulmenți axiali - b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	- rulmenți radiali- axiali – c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          a                        b                              c</a:t>
            </a:r>
            <a:br>
              <a:rPr lang="ro-RO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o-RO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Imagini pentru RULMENTI AXI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1" y="3886200"/>
            <a:ext cx="2599002" cy="2971800"/>
          </a:xfrm>
          <a:prstGeom prst="rect">
            <a:avLst/>
          </a:prstGeom>
          <a:noFill/>
        </p:spPr>
      </p:pic>
      <p:pic>
        <p:nvPicPr>
          <p:cNvPr id="21512" name="Picture 8" descr="Imagini pentru RULMENTI RADIAL-AXI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907" y="3962400"/>
            <a:ext cx="3151093" cy="2895600"/>
          </a:xfrm>
          <a:prstGeom prst="rect">
            <a:avLst/>
          </a:prstGeom>
          <a:noFill/>
        </p:spPr>
      </p:pic>
      <p:pic>
        <p:nvPicPr>
          <p:cNvPr id="21514" name="Picture 10" descr="Imagini pentru RULMENTI RADIAL-AXIA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2734056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2. după forma constructivă a corpurilor de rulare</a:t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	- rulmenți cu bile - a</a:t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	- rulmenți cu role: cilindrice - c, conice - d, butoi - e</a:t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	- rulmenți cu ace - b</a:t>
            </a:r>
            <a:br>
              <a:rPr lang="ro-RO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                 a                                             b</a:t>
            </a:r>
            <a:endParaRPr lang="ro-RO" sz="3200" dirty="0"/>
          </a:p>
        </p:txBody>
      </p:sp>
      <p:pic>
        <p:nvPicPr>
          <p:cNvPr id="22534" name="Picture 6" descr="Imagini pentru rulmenti CU 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4267200" cy="3211871"/>
          </a:xfrm>
          <a:prstGeom prst="rect">
            <a:avLst/>
          </a:prstGeom>
          <a:noFill/>
        </p:spPr>
      </p:pic>
      <p:pic>
        <p:nvPicPr>
          <p:cNvPr id="6" name="Picture 3" descr="C:\Users\Samsung\Desktop\photo-dshfee7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395" y="3352800"/>
            <a:ext cx="4377605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Imagini pentru rulmenti CU BILE"/>
          <p:cNvSpPr>
            <a:spLocks noChangeAspect="1" noChangeArrowheads="1"/>
          </p:cNvSpPr>
          <p:nvPr/>
        </p:nvSpPr>
        <p:spPr bwMode="auto">
          <a:xfrm>
            <a:off x="63500" y="-136525"/>
            <a:ext cx="4552950" cy="239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4580" name="Picture 4" descr="C:\Users\Samsung\Desktop\imageGen.ash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0"/>
            <a:ext cx="3505200" cy="2638322"/>
          </a:xfrm>
          <a:prstGeom prst="rect">
            <a:avLst/>
          </a:prstGeom>
          <a:noFill/>
        </p:spPr>
      </p:pic>
      <p:pic>
        <p:nvPicPr>
          <p:cNvPr id="6" name="Picture 4" descr="Imagine similar&amp;abreve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5567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6" name="AutoShape 10" descr="X-paprika - Rulmenti cu role con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9228" name="AutoShape 12" descr="X-paprika - Rulmenti cu role con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9230" name="Picture 14" descr="X-paprika - Rulmenti cu role con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3124200" cy="3537782"/>
          </a:xfrm>
          <a:prstGeom prst="rect">
            <a:avLst/>
          </a:prstGeom>
          <a:noFill/>
        </p:spPr>
      </p:pic>
      <p:pic>
        <p:nvPicPr>
          <p:cNvPr id="9232" name="Picture 16" descr="Barrel Roller Bearings, Curve Rollers Bearing, रोलर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486150"/>
            <a:ext cx="3371850" cy="33718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5200" y="251460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o-RO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22860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o-RO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472440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o-RO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68</Words>
  <Application>Microsoft Office PowerPoint</Application>
  <PresentationFormat>On-screen Show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Bradley Hand ITC</vt:lpstr>
      <vt:lpstr>Calibri</vt:lpstr>
      <vt:lpstr>Lucida Calligraphy</vt:lpstr>
      <vt:lpstr>Lucida Handwriting</vt:lpstr>
      <vt:lpstr>Times New Roman</vt:lpstr>
      <vt:lpstr>Office Theme</vt:lpstr>
      <vt:lpstr>PowerPoint Presentation</vt:lpstr>
      <vt:lpstr>LAGĂRE CU ROSTOGOLIRE – RULMENȚII</vt:lpstr>
      <vt:lpstr>          OBIECTIVE URMĂRITE  - Definirea rulmenților - Rolul funcțional al rulmenților - Avantajele utilizării rulmenților - Dezavantajele utilizării rulmenților  - Clasificarea rulmenților - Părțile componente ale rulmenților - Materiale folosite la fabricarea rulmenților - Domenii de utilizare pentru rulmenți  </vt:lpstr>
      <vt:lpstr> DEFINIȚIE – Rulmenții sunt lagăre care au în construcție un cuzinet de formă specială   ROLUL FUNCȚIONAL  -  Mișcarea relativă dintre fus și  lagăr se realizează prin rostogolirea unor  corpuri interpuse între  aceste suprafețe, care  intra în componența rulmentului</vt:lpstr>
      <vt:lpstr>   AVANTAJELE  UTILIZĂRII                            RULMENȚILOR  - frecare mică - uzare și încălzire reduse - consum mic de lubrifiant - jocuri radiale reduse - rigiditate mare - înlocuire ușoară</vt:lpstr>
      <vt:lpstr>       DEZAVANTAJELE  UTILIZĂRII                                       RULMENȚILOR  - greutate mai mare - durabilitate redusă la turații mari - în cazul frecării uscate apare un moment de      frecare intensă - funcționare mai putin silențioasă - tehnologie de lucru mai pretențioasă și cost mai     ridicat </vt:lpstr>
      <vt:lpstr>     CLASIFICAREA RULMENȚILOR   1. în funcție de forțele principale pe care le preiau  - rulmenți radiali - a  - rulmenți axiali - b  - rulmenți radiali- axiali – c            a                        b                              c     </vt:lpstr>
      <vt:lpstr>2. după forma constructivă a corpurilor de rulare  - rulmenți cu bile - a  - rulmenți cu role: cilindrice - c, conice - d, butoi - e  - rulmenți cu ace - b                  a                                             b</vt:lpstr>
      <vt:lpstr>PowerPoint Presentation</vt:lpstr>
      <vt:lpstr>         PĂRȚILE COMPONENTE ALE                               RULMENȚILOR -  rulmenții radiali și radiali-axiali se compun din:     - inel interior     - inel exterior     - colivia     - corpuri de rulare </vt:lpstr>
      <vt:lpstr>-  rulmenții axiali se compun din:  - inel inferior  - inel superior  - colivia  - corpuri de rulare</vt:lpstr>
      <vt:lpstr>PowerPoint Presentation</vt:lpstr>
      <vt:lpstr>           MATERIALE FOLOSITE LA              FABRICAREA RULMENȚILOR  - inelele rulmenților se execută din oțel aliat special pentru rulmenți – RUL 1, RUL 2 - corpurile de rulare se execută din oțel aliat de calitate -  colivia se execută din tablă de oțel presată, materiale neferoase (bronzuri, duraluminiu), materiale nemetalice (materiale plastice) </vt:lpstr>
      <vt:lpstr>DOMENII  DE  UTILIZARE  PENTRU             RULMENȚI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LAGARE CU ROSTOGOLIRE - RULMENTII</dc:title>
  <dc:creator>Samsung</dc:creator>
  <cp:lastModifiedBy>Flore</cp:lastModifiedBy>
  <cp:revision>68</cp:revision>
  <dcterms:created xsi:type="dcterms:W3CDTF">2006-08-16T00:00:00Z</dcterms:created>
  <dcterms:modified xsi:type="dcterms:W3CDTF">2020-08-12T14:17:39Z</dcterms:modified>
</cp:coreProperties>
</file>